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24" r:id="rId2"/>
    <p:sldId id="341" r:id="rId3"/>
    <p:sldId id="349" r:id="rId4"/>
    <p:sldId id="343" r:id="rId5"/>
    <p:sldId id="346" r:id="rId6"/>
    <p:sldId id="347" r:id="rId7"/>
    <p:sldId id="345" r:id="rId8"/>
    <p:sldId id="348" r:id="rId9"/>
    <p:sldId id="27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AEAEA"/>
    <a:srgbClr val="F1EB3E"/>
    <a:srgbClr val="1A1918"/>
    <a:srgbClr val="E6E5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3" autoAdjust="0"/>
    <p:restoredTop sz="77273" autoAdjust="0"/>
  </p:normalViewPr>
  <p:slideViewPr>
    <p:cSldViewPr snapToGrid="0" snapToObjects="1">
      <p:cViewPr varScale="1">
        <p:scale>
          <a:sx n="64" d="100"/>
          <a:sy n="64" d="100"/>
        </p:scale>
        <p:origin x="131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3928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3/20/18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1B8FAA-F9D7-8540-9DF2-2E234F33011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653744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3/20/18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CDFF07-56EF-D448-8B5E-415FE28D1B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255260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GB"/>
              <a:t>3/20/18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DFF07-56EF-D448-8B5E-415FE28D1B1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793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baseline="0" dirty="0" smtClean="0"/>
              <a:t>My personal – rather quickly made up – summary is: ….</a:t>
            </a:r>
          </a:p>
          <a:p>
            <a:pPr>
              <a:lnSpc>
                <a:spcPct val="150000"/>
              </a:lnSpc>
            </a:pPr>
            <a:endParaRPr lang="en-GB" baseline="0" dirty="0" smtClean="0"/>
          </a:p>
          <a:p>
            <a:pPr>
              <a:lnSpc>
                <a:spcPct val="150000"/>
              </a:lnSpc>
            </a:pPr>
            <a:endParaRPr lang="en-GB" baseline="0" dirty="0" smtClean="0"/>
          </a:p>
          <a:p>
            <a:pPr>
              <a:lnSpc>
                <a:spcPct val="150000"/>
              </a:lnSpc>
            </a:pPr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GB"/>
              <a:t>3/20/18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DFF07-56EF-D448-8B5E-415FE28D1B1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1300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en-GB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Report: presenters,</a:t>
            </a:r>
            <a:r>
              <a:rPr lang="en-GB" baseline="0" dirty="0" smtClean="0"/>
              <a:t> please hand in your 1-page summary </a:t>
            </a:r>
            <a:r>
              <a:rPr lang="en-GB" baseline="0" dirty="0" smtClean="0"/>
              <a:t>asap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Including biographical notes, picture, email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Please send it to me or Julius until the end of the week, report to be published rather soon.</a:t>
            </a:r>
            <a:endParaRPr lang="en-GB" baseline="0" dirty="0" smtClean="0"/>
          </a:p>
          <a:p>
            <a:pPr>
              <a:lnSpc>
                <a:spcPct val="150000"/>
              </a:lnSpc>
            </a:pPr>
            <a:endParaRPr lang="en-GB" baseline="0" dirty="0" smtClean="0"/>
          </a:p>
          <a:p>
            <a:pPr>
              <a:lnSpc>
                <a:spcPct val="150000"/>
              </a:lnSpc>
            </a:pPr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GB"/>
              <a:t>3/20/18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DFF07-56EF-D448-8B5E-415FE28D1B1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1426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dirty="0" smtClean="0"/>
              <a:t>many networks are active</a:t>
            </a:r>
            <a:r>
              <a:rPr lang="en-GB" baseline="0" dirty="0" smtClean="0"/>
              <a:t> </a:t>
            </a:r>
            <a:r>
              <a:rPr lang="en-GB" dirty="0" smtClean="0"/>
              <a:t>in Europe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here a list which is probably not </a:t>
            </a:r>
            <a:r>
              <a:rPr lang="en-GB" dirty="0" smtClean="0"/>
              <a:t>complete (I</a:t>
            </a:r>
            <a:r>
              <a:rPr lang="en-GB" baseline="0" dirty="0" smtClean="0"/>
              <a:t> apologize to those that I forgot)</a:t>
            </a:r>
            <a:endParaRPr lang="en-GB" dirty="0" smtClean="0"/>
          </a:p>
          <a:p>
            <a:pPr>
              <a:lnSpc>
                <a:spcPct val="150000"/>
              </a:lnSpc>
            </a:pPr>
            <a:r>
              <a:rPr lang="en-GB" dirty="0" smtClean="0"/>
              <a:t>all of us have different set-ups,</a:t>
            </a:r>
            <a:r>
              <a:rPr lang="en-GB" baseline="0" dirty="0" smtClean="0"/>
              <a:t> structures, mandates, terms of references</a:t>
            </a:r>
          </a:p>
          <a:p>
            <a:pPr>
              <a:lnSpc>
                <a:spcPct val="150000"/>
              </a:lnSpc>
            </a:pPr>
            <a:r>
              <a:rPr lang="en-GB" baseline="0" dirty="0" smtClean="0"/>
              <a:t>BUT: we talk about rather similar issues</a:t>
            </a:r>
          </a:p>
          <a:p>
            <a:pPr>
              <a:lnSpc>
                <a:spcPct val="150000"/>
              </a:lnSpc>
            </a:pPr>
            <a:endParaRPr lang="en-GB" baseline="0" dirty="0" smtClean="0"/>
          </a:p>
          <a:p>
            <a:pPr>
              <a:lnSpc>
                <a:spcPct val="150000"/>
              </a:lnSpc>
            </a:pPr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GB"/>
              <a:t>3/20/18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DFF07-56EF-D448-8B5E-415FE28D1B1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7830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GB"/>
              <a:t>3/20/18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DFF07-56EF-D448-8B5E-415FE28D1B1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8209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dirty="0" smtClean="0"/>
              <a:t>strategy is</a:t>
            </a:r>
            <a:r>
              <a:rPr lang="en-GB" baseline="0" dirty="0" smtClean="0"/>
              <a:t> to cooperate and help: therefore we are a bit less visible, but we are here</a:t>
            </a:r>
            <a:endParaRPr lang="en-GB" dirty="0" smtClean="0"/>
          </a:p>
          <a:p>
            <a:pPr>
              <a:lnSpc>
                <a:spcPct val="150000"/>
              </a:lnSpc>
            </a:pPr>
            <a:endParaRPr lang="en-GB" dirty="0" smtClean="0"/>
          </a:p>
          <a:p>
            <a:pPr>
              <a:lnSpc>
                <a:spcPct val="150000"/>
              </a:lnSpc>
            </a:pPr>
            <a:r>
              <a:rPr lang="en-GB" dirty="0" smtClean="0"/>
              <a:t>strong and stable network:  committed and active core team with 7 members from across Europe</a:t>
            </a:r>
          </a:p>
          <a:p>
            <a:pPr>
              <a:lnSpc>
                <a:spcPct val="150000"/>
              </a:lnSpc>
            </a:pPr>
            <a:endParaRPr lang="en-GB" dirty="0" smtClean="0"/>
          </a:p>
          <a:p>
            <a:pPr>
              <a:lnSpc>
                <a:spcPct val="150000"/>
              </a:lnSpc>
            </a:pPr>
            <a:r>
              <a:rPr lang="en-GB" dirty="0" smtClean="0"/>
              <a:t>it</a:t>
            </a:r>
            <a:r>
              <a:rPr lang="en-GB" baseline="0" dirty="0" smtClean="0"/>
              <a:t> is in our name: KEN  </a:t>
            </a:r>
            <a:r>
              <a:rPr lang="en-GB" baseline="0" dirty="0" smtClean="0">
                <a:sym typeface="Wingdings" panose="05000000000000000000" pitchFamily="2" charset="2"/>
              </a:rPr>
              <a:t> no working groups, no projects, but we are a NETWORK</a:t>
            </a:r>
            <a:endParaRPr lang="en-GB" baseline="0" dirty="0" smtClean="0"/>
          </a:p>
          <a:p>
            <a:pPr>
              <a:lnSpc>
                <a:spcPct val="150000"/>
              </a:lnSpc>
            </a:pPr>
            <a:endParaRPr lang="en-GB" baseline="0" dirty="0" smtClean="0"/>
          </a:p>
          <a:p>
            <a:pPr>
              <a:lnSpc>
                <a:spcPct val="150000"/>
              </a:lnSpc>
            </a:pPr>
            <a:r>
              <a:rPr lang="en-GB" baseline="0" dirty="0" smtClean="0"/>
              <a:t>our issue is visibility, we also would like to get the credit for our work in order to help our members</a:t>
            </a:r>
          </a:p>
          <a:p>
            <a:pPr>
              <a:lnSpc>
                <a:spcPct val="150000"/>
              </a:lnSpc>
            </a:pPr>
            <a:endParaRPr lang="en-GB" baseline="0" dirty="0" smtClean="0"/>
          </a:p>
          <a:p>
            <a:pPr>
              <a:lnSpc>
                <a:spcPct val="150000"/>
              </a:lnSpc>
            </a:pPr>
            <a:endParaRPr lang="en-GB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GB"/>
              <a:t>3/20/18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DFF07-56EF-D448-8B5E-415FE28D1B1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9753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dirty="0" smtClean="0"/>
              <a:t>Google Maps – that’s what we</a:t>
            </a:r>
            <a:r>
              <a:rPr lang="en-GB" baseline="0" dirty="0" smtClean="0"/>
              <a:t> all use on a daily basis (navigation, location)  </a:t>
            </a:r>
            <a:r>
              <a:rPr lang="en-GB" baseline="0" dirty="0" smtClean="0">
                <a:sym typeface="Wingdings" panose="05000000000000000000" pitchFamily="2" charset="2"/>
              </a:rPr>
              <a:t> one single URL globally</a:t>
            </a:r>
            <a:endParaRPr lang="en-GB" baseline="0" dirty="0" smtClean="0"/>
          </a:p>
          <a:p>
            <a:pPr>
              <a:lnSpc>
                <a:spcPct val="150000"/>
              </a:lnSpc>
            </a:pPr>
            <a:endParaRPr lang="en-GB" baseline="0" dirty="0" smtClean="0"/>
          </a:p>
          <a:p>
            <a:pPr>
              <a:lnSpc>
                <a:spcPct val="150000"/>
              </a:lnSpc>
            </a:pPr>
            <a:r>
              <a:rPr lang="en-GB" baseline="0" dirty="0" smtClean="0"/>
              <a:t>of course, there are no parcel boundaries, and of course, as a citizen, we are a buying a property maybe only every 10 years maybe  </a:t>
            </a:r>
            <a:r>
              <a:rPr lang="en-GB" baseline="0" dirty="0" smtClean="0">
                <a:sym typeface="Wingdings" panose="05000000000000000000" pitchFamily="2" charset="2"/>
              </a:rPr>
              <a:t> but: do people know where to find our data? / do we provide and make accessible the data and services that they are looking for?</a:t>
            </a:r>
          </a:p>
          <a:p>
            <a:pPr>
              <a:lnSpc>
                <a:spcPct val="150000"/>
              </a:lnSpc>
            </a:pPr>
            <a:endParaRPr lang="en-GB" baseline="0" dirty="0" smtClean="0"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r>
              <a:rPr lang="en-GB" baseline="0" dirty="0" smtClean="0">
                <a:sym typeface="Wingdings" panose="05000000000000000000" pitchFamily="2" charset="2"/>
              </a:rPr>
              <a:t>---------------------</a:t>
            </a:r>
          </a:p>
          <a:p>
            <a:pPr>
              <a:lnSpc>
                <a:spcPct val="150000"/>
              </a:lnSpc>
            </a:pPr>
            <a:endParaRPr lang="en-GB" baseline="0" dirty="0" smtClean="0"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r>
              <a:rPr lang="en-GB" baseline="0" dirty="0" smtClean="0">
                <a:sym typeface="Wingdings" panose="05000000000000000000" pitchFamily="2" charset="2"/>
              </a:rPr>
              <a:t>Four recommendations: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en-GB" baseline="0" dirty="0" smtClean="0">
                <a:sym typeface="Wingdings" panose="05000000000000000000" pitchFamily="2" charset="2"/>
              </a:rPr>
              <a:t>push for geodata science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en-GB" baseline="0" dirty="0" smtClean="0">
                <a:sym typeface="Wingdings" panose="05000000000000000000" pitchFamily="2" charset="2"/>
              </a:rPr>
              <a:t>establish meta-platforms to provide access to our data and to provide a platform for our services and opportunities for third parties to put their data and services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en-GB" baseline="0" dirty="0" smtClean="0">
                <a:sym typeface="Wingdings" panose="05000000000000000000" pitchFamily="2" charset="2"/>
              </a:rPr>
              <a:t>to look into the opportunities of the Blockchain technology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en-GB" baseline="0" dirty="0" smtClean="0">
                <a:sym typeface="Wingdings" panose="05000000000000000000" pitchFamily="2" charset="2"/>
              </a:rPr>
              <a:t>to provide smart data for smart cities (or landscapes)</a:t>
            </a:r>
            <a:endParaRPr lang="en-GB" baseline="0" dirty="0" smtClean="0"/>
          </a:p>
          <a:p>
            <a:pPr>
              <a:lnSpc>
                <a:spcPct val="150000"/>
              </a:lnSpc>
            </a:pPr>
            <a:endParaRPr lang="en-GB" dirty="0" smtClean="0"/>
          </a:p>
          <a:p>
            <a:pPr>
              <a:lnSpc>
                <a:spcPct val="150000"/>
              </a:lnSpc>
            </a:pPr>
            <a:r>
              <a:rPr lang="en-GB" dirty="0" smtClean="0"/>
              <a:t>---------------</a:t>
            </a:r>
          </a:p>
          <a:p>
            <a:pPr>
              <a:lnSpc>
                <a:spcPct val="150000"/>
              </a:lnSpc>
            </a:pPr>
            <a:endParaRPr lang="en-GB" dirty="0" smtClean="0"/>
          </a:p>
          <a:p>
            <a:pPr>
              <a:lnSpc>
                <a:spcPct val="150000"/>
              </a:lnSpc>
            </a:pPr>
            <a:r>
              <a:rPr lang="en-GB" dirty="0" smtClean="0"/>
              <a:t>ELS</a:t>
            </a:r>
          </a:p>
          <a:p>
            <a:pPr>
              <a:lnSpc>
                <a:spcPct val="150000"/>
              </a:lnSpc>
            </a:pPr>
            <a:endParaRPr lang="en-GB" dirty="0" smtClean="0"/>
          </a:p>
          <a:p>
            <a:pPr>
              <a:lnSpc>
                <a:spcPct val="150000"/>
              </a:lnSpc>
            </a:pPr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GB"/>
              <a:t>3/20/18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DFF07-56EF-D448-8B5E-415FE28D1B1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5537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en-GB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GB"/>
              <a:t>3/20/18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DFF07-56EF-D448-8B5E-415FE28D1B1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3429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GB"/>
              <a:t>3/20/18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DFF07-56EF-D448-8B5E-415FE28D1B1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358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Slide">
    <p:bg>
      <p:bgPr>
        <a:solidFill>
          <a:srgbClr val="E6E5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1.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526774" y="1331325"/>
            <a:ext cx="10827026" cy="6470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>
          <a:xfrm>
            <a:off x="527050" y="2190750"/>
            <a:ext cx="10826750" cy="38147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43" name="Straight Connector 42"/>
          <p:cNvCxnSpPr/>
          <p:nvPr userDrawn="1"/>
        </p:nvCxnSpPr>
        <p:spPr>
          <a:xfrm>
            <a:off x="1053287" y="345298"/>
            <a:ext cx="0" cy="468433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182134" y="400022"/>
            <a:ext cx="3794760" cy="381859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#</a:t>
            </a:r>
            <a:r>
              <a:rPr lang="en-US" dirty="0" err="1"/>
              <a:t>mapsforeurope</a:t>
            </a:r>
            <a:endParaRPr lang="en-US" dirty="0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7260938" y="620916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rgbClr val="1A1918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altLang="de-DE" sz="800" kern="1200" dirty="0" smtClean="0">
                <a:solidFill>
                  <a:srgbClr val="1A1918"/>
                </a:solidFill>
                <a:latin typeface="+mn-lt"/>
                <a:ea typeface="+mn-ea"/>
                <a:cs typeface="+mn-cs"/>
              </a:rPr>
              <a:t>PCC/CLRKEN-Conference, Vienna, Austria, 20-21 Nov. 2018</a:t>
            </a:r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96957" y="6208850"/>
            <a:ext cx="4114800" cy="365125"/>
          </a:xfrm>
        </p:spPr>
        <p:txBody>
          <a:bodyPr/>
          <a:lstStyle/>
          <a:p>
            <a:r>
              <a:rPr lang="en-GB" dirty="0" smtClean="0"/>
              <a:t>Copyright © 2018 EuroGeographics              www.eurogeographics.org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7422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1" y="945093"/>
            <a:ext cx="11956312" cy="5631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580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Option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4" y="939579"/>
            <a:ext cx="11956307" cy="5631421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2198775"/>
            <a:ext cx="5675586" cy="2222938"/>
          </a:xfrm>
          <a:prstGeom prst="rect">
            <a:avLst/>
          </a:prstGeom>
          <a:solidFill>
            <a:srgbClr val="1A191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26774" y="2986705"/>
            <a:ext cx="4644316" cy="64707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79089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Option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4" y="939579"/>
            <a:ext cx="11956307" cy="5631421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2198775"/>
            <a:ext cx="5675586" cy="2222938"/>
          </a:xfrm>
          <a:prstGeom prst="rect">
            <a:avLst/>
          </a:prstGeom>
          <a:solidFill>
            <a:srgbClr val="1A191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26774" y="2986705"/>
            <a:ext cx="4644316" cy="64707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46813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935666"/>
            <a:ext cx="11965451" cy="56383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Copyright </a:t>
            </a:r>
            <a:r>
              <a:rPr lang="de-DE" dirty="0"/>
              <a:t>© </a:t>
            </a:r>
            <a:r>
              <a:rPr lang="en-US" dirty="0"/>
              <a:t>2018 </a:t>
            </a:r>
            <a:r>
              <a:rPr lang="en-US" dirty="0" err="1"/>
              <a:t>EuroGeographics</a:t>
            </a:r>
            <a:r>
              <a:rPr lang="en-US" dirty="0"/>
              <a:t>              </a:t>
            </a:r>
            <a:r>
              <a:rPr lang="en-US" dirty="0" err="1"/>
              <a:t>www.eurogeographics.org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635583-3BE1-624A-8315-C9D40B2597B1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935665"/>
            <a:ext cx="11999241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26774" y="2165668"/>
            <a:ext cx="10827026" cy="1239894"/>
          </a:xfrm>
          <a:noFill/>
        </p:spPr>
        <p:txBody>
          <a:bodyPr>
            <a:noAutofit/>
          </a:bodyPr>
          <a:lstStyle>
            <a:lvl1pPr marL="0" indent="0" algn="l">
              <a:buNone/>
              <a:defRPr sz="4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7733" y="3319976"/>
            <a:ext cx="6887078" cy="3282136"/>
          </a:xfrm>
          <a:prstGeom prst="rect">
            <a:avLst/>
          </a:prstGeom>
        </p:spPr>
      </p:pic>
      <p:cxnSp>
        <p:nvCxnSpPr>
          <p:cNvPr id="14" name="Straight Connector 13"/>
          <p:cNvCxnSpPr/>
          <p:nvPr userDrawn="1"/>
        </p:nvCxnSpPr>
        <p:spPr>
          <a:xfrm>
            <a:off x="1053287" y="345298"/>
            <a:ext cx="0" cy="468433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182134" y="400022"/>
            <a:ext cx="3794760" cy="381859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#</a:t>
            </a:r>
            <a:r>
              <a:rPr lang="en-US" dirty="0" err="1"/>
              <a:t>mapsforeurope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97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228600"/>
            <a:ext cx="11966713" cy="63453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6774" y="1331325"/>
            <a:ext cx="10827026" cy="6470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6957" y="62088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1A1918"/>
                </a:solidFill>
              </a:defRPr>
            </a:lvl1pPr>
          </a:lstStyle>
          <a:p>
            <a:r>
              <a:rPr lang="en-US" dirty="0"/>
              <a:t>Copyright </a:t>
            </a:r>
            <a:r>
              <a:rPr lang="de-DE" dirty="0"/>
              <a:t>© </a:t>
            </a:r>
            <a:r>
              <a:rPr lang="en-US" dirty="0"/>
              <a:t>2018 </a:t>
            </a:r>
            <a:r>
              <a:rPr lang="en-US" dirty="0" err="1"/>
              <a:t>EuroGeographics</a:t>
            </a:r>
            <a:r>
              <a:rPr lang="en-US" dirty="0"/>
              <a:t>              </a:t>
            </a:r>
            <a:r>
              <a:rPr lang="en-US" dirty="0" err="1"/>
              <a:t>www.eurogeographics.org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228600"/>
            <a:ext cx="11966713" cy="7156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26774" y="403845"/>
            <a:ext cx="4817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b="1">
                <a:solidFill>
                  <a:schemeClr val="tx2"/>
                </a:solidFill>
              </a:defRPr>
            </a:lvl1pPr>
          </a:lstStyle>
          <a:p>
            <a:fld id="{00635583-3BE1-624A-8315-C9D40B2597B1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3229" y="121966"/>
            <a:ext cx="1583484" cy="894034"/>
          </a:xfrm>
          <a:prstGeom prst="rect">
            <a:avLst/>
          </a:prstGeom>
        </p:spPr>
      </p:pic>
      <p:sp>
        <p:nvSpPr>
          <p:cNvPr id="24" name="Text Placeholder 23"/>
          <p:cNvSpPr>
            <a:spLocks noGrp="1"/>
          </p:cNvSpPr>
          <p:nvPr>
            <p:ph type="body" idx="1"/>
          </p:nvPr>
        </p:nvSpPr>
        <p:spPr>
          <a:xfrm>
            <a:off x="526774" y="2207004"/>
            <a:ext cx="10827026" cy="3826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13"/>
          <p:cNvSpPr txBox="1"/>
          <p:nvPr userDrawn="1"/>
        </p:nvSpPr>
        <p:spPr>
          <a:xfrm>
            <a:off x="9230360" y="334448"/>
            <a:ext cx="13019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kern="1200" dirty="0" smtClean="0">
                <a:solidFill>
                  <a:srgbClr val="F1EB3E"/>
                </a:solidFill>
                <a:effectLst/>
                <a:latin typeface="+mn-lt"/>
                <a:ea typeface="+mn-ea"/>
                <a:cs typeface="+mn-cs"/>
              </a:rPr>
              <a:t>CLRKEN</a:t>
            </a:r>
            <a:endParaRPr lang="de-CH" sz="1000" kern="1200" dirty="0" smtClean="0">
              <a:solidFill>
                <a:srgbClr val="F1EB3E"/>
              </a:solidFill>
              <a:effectLst/>
              <a:latin typeface="+mn-lt"/>
              <a:ea typeface="+mn-ea"/>
              <a:cs typeface="+mn-cs"/>
            </a:endParaRPr>
          </a:p>
          <a:p>
            <a:pPr algn="l"/>
            <a:r>
              <a:rPr lang="en-US" sz="600" b="1" kern="1200" dirty="0" smtClean="0">
                <a:solidFill>
                  <a:srgbClr val="F1EB3E"/>
                </a:solidFill>
                <a:effectLst/>
                <a:latin typeface="+mn-lt"/>
                <a:ea typeface="+mn-ea"/>
                <a:cs typeface="+mn-cs"/>
              </a:rPr>
              <a:t>Cadastre + Land Registry</a:t>
            </a:r>
            <a:endParaRPr lang="de-CH" sz="600" kern="1200" dirty="0" smtClean="0">
              <a:solidFill>
                <a:srgbClr val="F1EB3E"/>
              </a:solidFill>
              <a:effectLst/>
              <a:latin typeface="+mn-lt"/>
              <a:ea typeface="+mn-ea"/>
              <a:cs typeface="+mn-cs"/>
            </a:endParaRPr>
          </a:p>
          <a:p>
            <a:pPr algn="l"/>
            <a:r>
              <a:rPr lang="en-US" sz="600" b="1" kern="1200" dirty="0" smtClean="0">
                <a:solidFill>
                  <a:srgbClr val="F1EB3E"/>
                </a:solidFill>
                <a:effectLst/>
                <a:latin typeface="+mn-lt"/>
                <a:ea typeface="+mn-ea"/>
                <a:cs typeface="+mn-cs"/>
              </a:rPr>
              <a:t>Knowledge Exchange Network</a:t>
            </a:r>
            <a:endParaRPr lang="de-CH" sz="600" kern="1200" dirty="0">
              <a:solidFill>
                <a:srgbClr val="F1EB3E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9678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7" r:id="rId3"/>
    <p:sldLayoutId id="2147483659" r:id="rId4"/>
    <p:sldLayoutId id="2147483650" r:id="rId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/>
        <a:buNone/>
        <a:tabLst/>
        <a:defRPr sz="2000" kern="1200">
          <a:solidFill>
            <a:srgbClr val="1A1918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000" kern="1200">
          <a:solidFill>
            <a:srgbClr val="1A1918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000" kern="1200">
          <a:solidFill>
            <a:srgbClr val="1A1918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000" kern="1200">
          <a:solidFill>
            <a:srgbClr val="1A1918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000" kern="1200">
          <a:solidFill>
            <a:srgbClr val="1A191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39950" y="1985202"/>
            <a:ext cx="6834618" cy="2421555"/>
          </a:xfrm>
          <a:solidFill>
            <a:srgbClr val="1A1918">
              <a:alpha val="6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 anchorCtr="0">
            <a:noAutofit/>
          </a:bodyPr>
          <a:lstStyle/>
          <a:p>
            <a:r>
              <a:rPr lang="en-US" dirty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Cadastre in Europe – Networks and Platforms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39950" y="3489149"/>
            <a:ext cx="5366765" cy="91760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08000" tIns="108000" rIns="108000" bIns="108000" rtlCol="0" anchor="t" anchorCtr="0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000" b="1">
                <a:solidFill>
                  <a:srgbClr val="FFFF00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400" dirty="0"/>
              <a:t>Daniel Steudler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Chair CLRKEN</a:t>
            </a:r>
          </a:p>
        </p:txBody>
      </p:sp>
      <p:sp>
        <p:nvSpPr>
          <p:cNvPr id="4" name="Text Box 15"/>
          <p:cNvSpPr txBox="1">
            <a:spLocks noChangeArrowheads="1"/>
          </p:cNvSpPr>
          <p:nvPr/>
        </p:nvSpPr>
        <p:spPr bwMode="auto">
          <a:xfrm>
            <a:off x="6607589" y="5241035"/>
            <a:ext cx="4564907" cy="1023130"/>
          </a:xfrm>
          <a:prstGeom prst="rect">
            <a:avLst/>
          </a:prstGeom>
          <a:solidFill>
            <a:srgbClr val="1A1918">
              <a:alpha val="60000"/>
            </a:srgbClr>
          </a:soli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altLang="de-DE" sz="2400" b="1" dirty="0"/>
              <a:t>PCC/CLRKEN-Conference</a:t>
            </a:r>
          </a:p>
          <a:p>
            <a:r>
              <a:rPr lang="en-GB" altLang="de-DE" sz="2000" b="1" dirty="0"/>
              <a:t>Vienna, Austria, 20-21 Nov. 2018</a:t>
            </a:r>
          </a:p>
        </p:txBody>
      </p:sp>
    </p:spTree>
    <p:extLst>
      <p:ext uri="{BB962C8B-B14F-4D97-AF65-F5344CB8AC3E}">
        <p14:creationId xmlns:p14="http://schemas.microsoft.com/office/powerpoint/2010/main" val="4013966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96957" y="6208850"/>
            <a:ext cx="4114800" cy="365125"/>
          </a:xfrm>
        </p:spPr>
        <p:txBody>
          <a:bodyPr/>
          <a:lstStyle/>
          <a:p>
            <a:r>
              <a:rPr lang="en-GB" dirty="0" smtClean="0"/>
              <a:t>Copyright © 2018 EuroGeographics              www.eurogeographics.org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35583-3BE1-624A-8315-C9D40B2597B1}" type="slidenum">
              <a:rPr lang="en-GB" smtClean="0"/>
              <a:t>2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dirty="0" smtClean="0"/>
              <a:t>#</a:t>
            </a:r>
            <a:r>
              <a:rPr lang="en-GB" dirty="0" err="1" smtClean="0"/>
              <a:t>mapsforeurope</a:t>
            </a:r>
            <a:endParaRPr lang="en-GB" dirty="0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62AAC40D-B66E-1C4B-A652-0A0190381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1134201"/>
            <a:ext cx="10624457" cy="647079"/>
          </a:xfrm>
        </p:spPr>
        <p:txBody>
          <a:bodyPr>
            <a:normAutofit/>
          </a:bodyPr>
          <a:lstStyle/>
          <a:p>
            <a:r>
              <a:rPr lang="en-GB" sz="2800" dirty="0" smtClean="0"/>
              <a:t>Wrap-up of Conference</a:t>
            </a:r>
            <a:endParaRPr lang="en-GB" sz="2800" dirty="0"/>
          </a:p>
        </p:txBody>
      </p:sp>
      <p:sp>
        <p:nvSpPr>
          <p:cNvPr id="4" name="Textfeld 3"/>
          <p:cNvSpPr txBox="1"/>
          <p:nvPr/>
        </p:nvSpPr>
        <p:spPr>
          <a:xfrm>
            <a:off x="685800" y="2218925"/>
            <a:ext cx="5354054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200" dirty="0" smtClean="0"/>
              <a:t>we </a:t>
            </a:r>
            <a:r>
              <a:rPr lang="en-GB" sz="2200" dirty="0" smtClean="0"/>
              <a:t>all aim for better reliability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200" dirty="0" smtClean="0"/>
              <a:t>how we do that, depends very much on the national context and status of our </a:t>
            </a:r>
            <a:r>
              <a:rPr lang="en-GB" sz="2200" dirty="0" smtClean="0"/>
              <a:t>systems</a:t>
            </a:r>
            <a:endParaRPr lang="en-GB" sz="2200" dirty="0" smtClean="0"/>
          </a:p>
        </p:txBody>
      </p:sp>
      <p:sp>
        <p:nvSpPr>
          <p:cNvPr id="7" name="Rechteck 6"/>
          <p:cNvSpPr/>
          <p:nvPr/>
        </p:nvSpPr>
        <p:spPr>
          <a:xfrm>
            <a:off x="1008530" y="4391277"/>
            <a:ext cx="10066769" cy="7694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GB" sz="2200" dirty="0" smtClean="0">
                <a:solidFill>
                  <a:schemeClr val="accent6">
                    <a:lumMod val="75000"/>
                  </a:schemeClr>
                </a:solidFill>
              </a:rPr>
              <a:t>"With the introduction of computerization, you can solve nearly all the problems, it creates!"</a:t>
            </a:r>
          </a:p>
        </p:txBody>
      </p:sp>
      <p:sp>
        <p:nvSpPr>
          <p:cNvPr id="8" name="Rechteck 7"/>
          <p:cNvSpPr/>
          <p:nvPr/>
        </p:nvSpPr>
        <p:spPr>
          <a:xfrm>
            <a:off x="1008529" y="5319380"/>
            <a:ext cx="10066769" cy="4308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GB" sz="2200" dirty="0" smtClean="0">
                <a:solidFill>
                  <a:schemeClr val="accent6">
                    <a:lumMod val="75000"/>
                  </a:schemeClr>
                </a:solidFill>
              </a:rPr>
              <a:t>"In </a:t>
            </a:r>
            <a:r>
              <a:rPr lang="en-GB" sz="2200" dirty="0">
                <a:solidFill>
                  <a:schemeClr val="accent6">
                    <a:lumMod val="75000"/>
                  </a:schemeClr>
                </a:solidFill>
              </a:rPr>
              <a:t>God we trust; all others need to bring </a:t>
            </a:r>
            <a:r>
              <a:rPr lang="en-GB" sz="2200" dirty="0" smtClean="0">
                <a:solidFill>
                  <a:schemeClr val="accent6">
                    <a:lumMod val="75000"/>
                  </a:schemeClr>
                </a:solidFill>
              </a:rPr>
              <a:t>data."</a:t>
            </a:r>
            <a:endParaRPr lang="en-GB" sz="2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6506961" y="2218925"/>
            <a:ext cx="5354054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200" dirty="0" smtClean="0"/>
              <a:t>digital transformation is happening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200" dirty="0" smtClean="0"/>
              <a:t>digital society </a:t>
            </a:r>
            <a:r>
              <a:rPr lang="en-GB" sz="2200" dirty="0" smtClean="0">
                <a:sym typeface="Wingdings" panose="05000000000000000000" pitchFamily="2" charset="2"/>
              </a:rPr>
              <a:t> </a:t>
            </a:r>
            <a:r>
              <a:rPr lang="en-GB" sz="2200" dirty="0" smtClean="0"/>
              <a:t>need for speed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200" dirty="0" smtClean="0"/>
              <a:t>reliability also means good quality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200" dirty="0" smtClean="0"/>
              <a:t>authoritative data and services</a:t>
            </a:r>
            <a:endParaRPr lang="en-GB" sz="2200" dirty="0" smtClean="0"/>
          </a:p>
        </p:txBody>
      </p:sp>
    </p:spTree>
    <p:extLst>
      <p:ext uri="{BB962C8B-B14F-4D97-AF65-F5344CB8AC3E}">
        <p14:creationId xmlns:p14="http://schemas.microsoft.com/office/powerpoint/2010/main" val="2299628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96957" y="6208850"/>
            <a:ext cx="4114800" cy="365125"/>
          </a:xfrm>
        </p:spPr>
        <p:txBody>
          <a:bodyPr/>
          <a:lstStyle/>
          <a:p>
            <a:r>
              <a:rPr lang="en-GB" dirty="0" smtClean="0"/>
              <a:t>Copyright © 2018 EuroGeographics              www.eurogeographics.org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35583-3BE1-624A-8315-C9D40B2597B1}" type="slidenum">
              <a:rPr lang="en-GB" smtClean="0"/>
              <a:t>3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dirty="0" smtClean="0"/>
              <a:t>#</a:t>
            </a:r>
            <a:r>
              <a:rPr lang="en-GB" dirty="0" err="1" smtClean="0"/>
              <a:t>mapsforeurope</a:t>
            </a:r>
            <a:endParaRPr lang="en-GB" dirty="0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62AAC40D-B66E-1C4B-A652-0A0190381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1134201"/>
            <a:ext cx="10624457" cy="647079"/>
          </a:xfrm>
        </p:spPr>
        <p:txBody>
          <a:bodyPr>
            <a:normAutofit/>
          </a:bodyPr>
          <a:lstStyle/>
          <a:p>
            <a:r>
              <a:rPr lang="en-GB" sz="2800" dirty="0" smtClean="0"/>
              <a:t>Information</a:t>
            </a:r>
            <a:endParaRPr lang="en-GB" sz="2800" dirty="0"/>
          </a:p>
        </p:txBody>
      </p:sp>
      <p:sp>
        <p:nvSpPr>
          <p:cNvPr id="4" name="Textfeld 3"/>
          <p:cNvSpPr txBox="1"/>
          <p:nvPr/>
        </p:nvSpPr>
        <p:spPr>
          <a:xfrm>
            <a:off x="685799" y="2375341"/>
            <a:ext cx="1062445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200" dirty="0" smtClean="0"/>
              <a:t>presentations </a:t>
            </a:r>
            <a:r>
              <a:rPr lang="en-GB" sz="2200" dirty="0" smtClean="0"/>
              <a:t>will be put on the website of PCC and EuroGeographics-CLRKEN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200" dirty="0" smtClean="0"/>
              <a:t>we are preparing a </a:t>
            </a:r>
            <a:r>
              <a:rPr lang="en-GB" sz="2200" dirty="0"/>
              <a:t>report of </a:t>
            </a:r>
            <a:r>
              <a:rPr lang="en-GB" sz="2200" dirty="0" smtClean="0"/>
              <a:t>the conference</a:t>
            </a:r>
            <a:endParaRPr lang="en-GB" sz="2200" dirty="0"/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GB" sz="2200" dirty="0" smtClean="0"/>
          </a:p>
        </p:txBody>
      </p:sp>
    </p:spTree>
    <p:extLst>
      <p:ext uri="{BB962C8B-B14F-4D97-AF65-F5344CB8AC3E}">
        <p14:creationId xmlns:p14="http://schemas.microsoft.com/office/powerpoint/2010/main" val="3136557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96957" y="6208850"/>
            <a:ext cx="4114800" cy="365125"/>
          </a:xfrm>
        </p:spPr>
        <p:txBody>
          <a:bodyPr/>
          <a:lstStyle/>
          <a:p>
            <a:r>
              <a:rPr lang="en-GB" dirty="0" smtClean="0"/>
              <a:t>Copyright © 2018 EuroGeographics              www.eurogeographics.org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35583-3BE1-624A-8315-C9D40B2597B1}" type="slidenum">
              <a:rPr lang="en-GB" smtClean="0"/>
              <a:t>4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dirty="0" smtClean="0"/>
              <a:t>#</a:t>
            </a:r>
            <a:r>
              <a:rPr lang="en-GB" dirty="0" err="1" smtClean="0"/>
              <a:t>mapsforeurope</a:t>
            </a:r>
            <a:endParaRPr lang="en-GB" dirty="0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62AAC40D-B66E-1C4B-A652-0A0190381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1134201"/>
            <a:ext cx="10624457" cy="647079"/>
          </a:xfrm>
        </p:spPr>
        <p:txBody>
          <a:bodyPr>
            <a:normAutofit/>
          </a:bodyPr>
          <a:lstStyle/>
          <a:p>
            <a:r>
              <a:rPr lang="en-GB" sz="2800" dirty="0" smtClean="0"/>
              <a:t>Cadastre in Europe – Networks</a:t>
            </a:r>
            <a:endParaRPr lang="en-GB" sz="2800" dirty="0"/>
          </a:p>
        </p:txBody>
      </p:sp>
      <p:sp>
        <p:nvSpPr>
          <p:cNvPr id="4" name="Textfeld 3"/>
          <p:cNvSpPr txBox="1"/>
          <p:nvPr/>
        </p:nvSpPr>
        <p:spPr>
          <a:xfrm>
            <a:off x="685799" y="2375341"/>
            <a:ext cx="1062445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altLang="de-DE" sz="2200" dirty="0" smtClean="0"/>
              <a:t>PCC / </a:t>
            </a:r>
            <a:r>
              <a:rPr lang="en-GB" sz="2200" dirty="0" smtClean="0"/>
              <a:t>EuroGeographics-CLRKEN / UN-ECE WPLA / ELRA / FIG (Commission 7) / CLGE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200" dirty="0" smtClean="0"/>
              <a:t>World Bank / FAO / UN-GGIM / …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200" dirty="0" smtClean="0"/>
              <a:t>INSPIRE / </a:t>
            </a:r>
            <a:r>
              <a:rPr lang="en-GB" sz="2200" dirty="0" err="1" smtClean="0"/>
              <a:t>EuroSDR</a:t>
            </a:r>
            <a:r>
              <a:rPr lang="en-GB" sz="2200" dirty="0" smtClean="0"/>
              <a:t> / </a:t>
            </a:r>
            <a:r>
              <a:rPr lang="en-GB" sz="2200" strike="sngStrike" dirty="0" smtClean="0"/>
              <a:t>EULIS</a:t>
            </a:r>
            <a:r>
              <a:rPr lang="en-GB" sz="2200" dirty="0" smtClean="0"/>
              <a:t> / …</a:t>
            </a:r>
            <a:endParaRPr lang="en-GB" sz="2200" dirty="0"/>
          </a:p>
        </p:txBody>
      </p:sp>
      <p:sp>
        <p:nvSpPr>
          <p:cNvPr id="10" name="Textfeld 9"/>
          <p:cNvSpPr txBox="1"/>
          <p:nvPr/>
        </p:nvSpPr>
        <p:spPr>
          <a:xfrm>
            <a:off x="681783" y="4176077"/>
            <a:ext cx="1062445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200" dirty="0" smtClean="0"/>
              <a:t>aim is to cooperate, in order to establish know-how exchange among professionals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200" dirty="0" smtClean="0"/>
              <a:t>establish networks and learn from each </a:t>
            </a:r>
            <a:r>
              <a:rPr lang="en-GB" sz="2200" dirty="0" smtClean="0"/>
              <a:t>other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200" dirty="0" smtClean="0"/>
              <a:t>avoid duplication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4139300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96957" y="6208850"/>
            <a:ext cx="4114800" cy="365125"/>
          </a:xfrm>
        </p:spPr>
        <p:txBody>
          <a:bodyPr/>
          <a:lstStyle/>
          <a:p>
            <a:r>
              <a:rPr lang="en-GB" dirty="0" smtClean="0"/>
              <a:t>Copyright © 2018 EuroGeographics              www.eurogeographics.org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35583-3BE1-624A-8315-C9D40B2597B1}" type="slidenum">
              <a:rPr lang="en-GB" smtClean="0"/>
              <a:t>5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dirty="0" smtClean="0"/>
              <a:t>#</a:t>
            </a:r>
            <a:r>
              <a:rPr lang="en-GB" dirty="0" err="1" smtClean="0"/>
              <a:t>mapsforeurope</a:t>
            </a:r>
            <a:endParaRPr lang="en-GB" dirty="0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62AAC40D-B66E-1C4B-A652-0A0190381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1134201"/>
            <a:ext cx="10624457" cy="647079"/>
          </a:xfrm>
        </p:spPr>
        <p:txBody>
          <a:bodyPr>
            <a:normAutofit/>
          </a:bodyPr>
          <a:lstStyle/>
          <a:p>
            <a:r>
              <a:rPr lang="en-GB" sz="2800" dirty="0" smtClean="0"/>
              <a:t>Cadastre in Europe – Networks</a:t>
            </a:r>
            <a:endParaRPr lang="en-GB" sz="2800" dirty="0"/>
          </a:p>
        </p:txBody>
      </p:sp>
      <p:sp>
        <p:nvSpPr>
          <p:cNvPr id="4" name="Textfeld 3"/>
          <p:cNvSpPr txBox="1"/>
          <p:nvPr/>
        </p:nvSpPr>
        <p:spPr>
          <a:xfrm>
            <a:off x="685799" y="2062509"/>
            <a:ext cx="10624457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200" dirty="0" smtClean="0"/>
              <a:t>the question, however, is: </a:t>
            </a:r>
          </a:p>
          <a:p>
            <a:pPr marL="800100" lvl="2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altLang="de-DE" sz="2200" dirty="0" smtClean="0"/>
              <a:t>are we making progress?</a:t>
            </a:r>
          </a:p>
          <a:p>
            <a:pPr marL="800100" lvl="2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altLang="de-DE" sz="2200" dirty="0" smtClean="0"/>
              <a:t>are we learning from each other?</a:t>
            </a:r>
          </a:p>
          <a:p>
            <a:pPr marL="800100" lvl="2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altLang="de-DE" sz="2200" dirty="0" smtClean="0"/>
              <a:t>are we successful in spreading the know-how among our professional colleagues?</a:t>
            </a:r>
          </a:p>
          <a:p>
            <a:pPr marL="800100" lvl="2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altLang="de-DE" sz="2200" dirty="0" smtClean="0"/>
              <a:t>is coordination of projects happening?</a:t>
            </a:r>
          </a:p>
          <a:p>
            <a:pPr marL="800100" lvl="2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altLang="de-DE" sz="2200" dirty="0" smtClean="0"/>
              <a:t>is networking taking place on a broad scale?</a:t>
            </a:r>
          </a:p>
          <a:p>
            <a:pPr marL="800100" lvl="2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altLang="de-DE" sz="2200" dirty="0" smtClean="0"/>
              <a:t>what about non-EU countries?</a:t>
            </a:r>
          </a:p>
          <a:p>
            <a:pPr marL="800100" lvl="2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altLang="de-DE" sz="2200" dirty="0" smtClean="0"/>
              <a:t>what about cooperation with our partners: e.g. land registry, spatial data infrastructures, clients and customers, …?</a:t>
            </a:r>
            <a:endParaRPr lang="en-GB" sz="2200" dirty="0" smtClean="0"/>
          </a:p>
        </p:txBody>
      </p:sp>
    </p:spTree>
    <p:extLst>
      <p:ext uri="{BB962C8B-B14F-4D97-AF65-F5344CB8AC3E}">
        <p14:creationId xmlns:p14="http://schemas.microsoft.com/office/powerpoint/2010/main" val="1895879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96957" y="6208850"/>
            <a:ext cx="4114800" cy="365125"/>
          </a:xfrm>
        </p:spPr>
        <p:txBody>
          <a:bodyPr/>
          <a:lstStyle/>
          <a:p>
            <a:r>
              <a:rPr lang="en-GB" dirty="0" smtClean="0"/>
              <a:t>Copyright © 2018 EuroGeographics              www.eurogeographics.org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35583-3BE1-624A-8315-C9D40B2597B1}" type="slidenum">
              <a:rPr lang="en-GB" smtClean="0"/>
              <a:t>6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dirty="0" smtClean="0"/>
              <a:t>#</a:t>
            </a:r>
            <a:r>
              <a:rPr lang="en-GB" dirty="0" err="1" smtClean="0"/>
              <a:t>mapsforeurope</a:t>
            </a:r>
            <a:endParaRPr lang="en-GB" dirty="0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62AAC40D-B66E-1C4B-A652-0A0190381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1134201"/>
            <a:ext cx="10624457" cy="647079"/>
          </a:xfrm>
        </p:spPr>
        <p:txBody>
          <a:bodyPr>
            <a:normAutofit/>
          </a:bodyPr>
          <a:lstStyle/>
          <a:p>
            <a:r>
              <a:rPr lang="en-GB" sz="2800" dirty="0" smtClean="0"/>
              <a:t>EuroGeographics-CLRKEN</a:t>
            </a:r>
            <a:endParaRPr lang="en-GB" sz="2800" dirty="0"/>
          </a:p>
        </p:txBody>
      </p:sp>
      <p:sp>
        <p:nvSpPr>
          <p:cNvPr id="4" name="Textfeld 3"/>
          <p:cNvSpPr txBox="1"/>
          <p:nvPr/>
        </p:nvSpPr>
        <p:spPr>
          <a:xfrm>
            <a:off x="685799" y="2375341"/>
            <a:ext cx="7772401" cy="3524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200" dirty="0" smtClean="0"/>
              <a:t>our </a:t>
            </a:r>
            <a:r>
              <a:rPr lang="en-GB" sz="2200" dirty="0"/>
              <a:t>strategy is to </a:t>
            </a:r>
            <a:r>
              <a:rPr lang="en-GB" sz="2200" dirty="0" smtClean="0"/>
              <a:t>cooperate and to be part of </a:t>
            </a:r>
            <a:r>
              <a:rPr lang="en-GB" sz="2200" dirty="0"/>
              <a:t>joint events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200" dirty="0" smtClean="0"/>
              <a:t>we have a strong and stable network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200" dirty="0" smtClean="0"/>
              <a:t>KEN </a:t>
            </a:r>
            <a:r>
              <a:rPr lang="en-GB" sz="2200" dirty="0"/>
              <a:t>= </a:t>
            </a:r>
            <a:r>
              <a:rPr lang="en-GB" sz="2200" u="sng" dirty="0"/>
              <a:t>Knowledge Exchange Network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200" dirty="0"/>
              <a:t>we partner up with activities that benefit the EuroGeographics members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200" dirty="0" smtClean="0"/>
              <a:t>we aim to </a:t>
            </a:r>
            <a:r>
              <a:rPr lang="en-GB" sz="2200" dirty="0"/>
              <a:t>cooperate also with non-EU member </a:t>
            </a:r>
            <a:r>
              <a:rPr lang="en-GB" sz="2200" dirty="0" smtClean="0"/>
              <a:t>countries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200" dirty="0" smtClean="0"/>
              <a:t>our issue is </a:t>
            </a:r>
            <a:r>
              <a:rPr lang="en-GB" sz="2200" dirty="0"/>
              <a:t>the visibility within the PCC activities, </a:t>
            </a:r>
            <a:r>
              <a:rPr lang="en-GB" sz="2200" dirty="0" smtClean="0"/>
              <a:t>EuroGeographics </a:t>
            </a:r>
            <a:r>
              <a:rPr lang="en-GB" sz="2200" dirty="0"/>
              <a:t>members should be allowed to participate in PCC </a:t>
            </a:r>
            <a:r>
              <a:rPr lang="en-GB" sz="2200" dirty="0" smtClean="0"/>
              <a:t>events</a:t>
            </a:r>
            <a:endParaRPr lang="en-GB" sz="2200" dirty="0"/>
          </a:p>
        </p:txBody>
      </p:sp>
      <p:grpSp>
        <p:nvGrpSpPr>
          <p:cNvPr id="14" name="Gruppieren 13"/>
          <p:cNvGrpSpPr/>
          <p:nvPr/>
        </p:nvGrpSpPr>
        <p:grpSpPr>
          <a:xfrm>
            <a:off x="8458200" y="2041701"/>
            <a:ext cx="3290104" cy="4119021"/>
            <a:chOff x="8458200" y="2089829"/>
            <a:chExt cx="3290104" cy="4119021"/>
          </a:xfrm>
        </p:grpSpPr>
        <p:sp>
          <p:nvSpPr>
            <p:cNvPr id="9" name="Rechteck 8"/>
            <p:cNvSpPr/>
            <p:nvPr/>
          </p:nvSpPr>
          <p:spPr>
            <a:xfrm>
              <a:off x="8458200" y="2089829"/>
              <a:ext cx="3290104" cy="4119021"/>
            </a:xfrm>
            <a:prstGeom prst="rect">
              <a:avLst/>
            </a:prstGeom>
            <a:solidFill>
              <a:srgbClr val="FFFFFF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Textfeld 7"/>
            <p:cNvSpPr txBox="1"/>
            <p:nvPr/>
          </p:nvSpPr>
          <p:spPr>
            <a:xfrm>
              <a:off x="8580441" y="2089829"/>
              <a:ext cx="15888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 smtClean="0"/>
                <a:t>EU Presidencies</a:t>
              </a:r>
              <a:endParaRPr lang="en-GB" sz="1400" b="1" dirty="0"/>
            </a:p>
          </p:txBody>
        </p:sp>
        <p:pic>
          <p:nvPicPr>
            <p:cNvPr id="12" name="Grafik 11"/>
            <p:cNvPicPr>
              <a:picLocks noChangeAspect="1"/>
            </p:cNvPicPr>
            <p:nvPr/>
          </p:nvPicPr>
          <p:blipFill rotWithShape="1">
            <a:blip r:embed="rId3"/>
            <a:srcRect r="58690"/>
            <a:stretch/>
          </p:blipFill>
          <p:spPr>
            <a:xfrm>
              <a:off x="8603592" y="2516325"/>
              <a:ext cx="1362212" cy="3583533"/>
            </a:xfrm>
            <a:prstGeom prst="rect">
              <a:avLst/>
            </a:prstGeom>
          </p:spPr>
        </p:pic>
        <p:pic>
          <p:nvPicPr>
            <p:cNvPr id="13" name="Grafik 12"/>
            <p:cNvPicPr>
              <a:picLocks noChangeAspect="1"/>
            </p:cNvPicPr>
            <p:nvPr/>
          </p:nvPicPr>
          <p:blipFill rotWithShape="1">
            <a:blip r:embed="rId3"/>
            <a:srcRect l="53947"/>
            <a:stretch/>
          </p:blipFill>
          <p:spPr>
            <a:xfrm>
              <a:off x="10035248" y="2516325"/>
              <a:ext cx="1518622" cy="35835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88594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96957" y="6208850"/>
            <a:ext cx="4114800" cy="365125"/>
          </a:xfrm>
        </p:spPr>
        <p:txBody>
          <a:bodyPr/>
          <a:lstStyle/>
          <a:p>
            <a:r>
              <a:rPr lang="en-GB" dirty="0" smtClean="0"/>
              <a:t>Copyright © 2018 EuroGeographics              www.eurogeographics.org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35583-3BE1-624A-8315-C9D40B2597B1}" type="slidenum">
              <a:rPr lang="en-GB" smtClean="0"/>
              <a:t>7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dirty="0" smtClean="0"/>
              <a:t>#</a:t>
            </a:r>
            <a:r>
              <a:rPr lang="en-GB" dirty="0" err="1" smtClean="0"/>
              <a:t>mapsforeurope</a:t>
            </a:r>
            <a:endParaRPr lang="en-GB" dirty="0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62AAC40D-B66E-1C4B-A652-0A0190381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1134201"/>
            <a:ext cx="10624457" cy="647079"/>
          </a:xfrm>
        </p:spPr>
        <p:txBody>
          <a:bodyPr>
            <a:normAutofit/>
          </a:bodyPr>
          <a:lstStyle/>
          <a:p>
            <a:r>
              <a:rPr lang="en-GB" sz="2800" dirty="0" smtClean="0"/>
              <a:t>Cadastre in Europe – Platforms</a:t>
            </a:r>
            <a:endParaRPr lang="en-GB" sz="2800" dirty="0"/>
          </a:p>
        </p:txBody>
      </p:sp>
      <p:sp>
        <p:nvSpPr>
          <p:cNvPr id="4" name="Textfeld 3"/>
          <p:cNvSpPr txBox="1"/>
          <p:nvPr/>
        </p:nvSpPr>
        <p:spPr>
          <a:xfrm>
            <a:off x="685799" y="2375341"/>
            <a:ext cx="106244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200" dirty="0" smtClean="0"/>
              <a:t>Google Maps</a:t>
            </a:r>
          </a:p>
        </p:txBody>
      </p:sp>
      <p:sp>
        <p:nvSpPr>
          <p:cNvPr id="11" name="Inhaltsplatzhalter 4"/>
          <p:cNvSpPr txBox="1">
            <a:spLocks/>
          </p:cNvSpPr>
          <p:nvPr/>
        </p:nvSpPr>
        <p:spPr>
          <a:xfrm>
            <a:off x="5999417" y="2322265"/>
            <a:ext cx="5340836" cy="2767094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GB" sz="2200" dirty="0" smtClean="0">
                <a:latin typeface="+mn-lt"/>
              </a:rPr>
              <a:t>Four Recommendations from Think Tank "Dimension Cadastre" in Switzerland (2017):</a:t>
            </a:r>
          </a:p>
          <a:p>
            <a:r>
              <a:rPr lang="en-GB" sz="2200" dirty="0" smtClean="0">
                <a:latin typeface="+mn-lt"/>
              </a:rPr>
              <a:t>Geodata Science</a:t>
            </a:r>
          </a:p>
          <a:p>
            <a:r>
              <a:rPr lang="en-GB" sz="2200" b="1" dirty="0" smtClean="0">
                <a:latin typeface="+mn-lt"/>
              </a:rPr>
              <a:t>Meta-Platforms</a:t>
            </a:r>
          </a:p>
          <a:p>
            <a:r>
              <a:rPr lang="en-GB" sz="2200" dirty="0" smtClean="0">
                <a:latin typeface="+mn-lt"/>
              </a:rPr>
              <a:t>Blockchain Technology</a:t>
            </a:r>
          </a:p>
          <a:p>
            <a:r>
              <a:rPr lang="en-GB" sz="2200" dirty="0" smtClean="0">
                <a:latin typeface="+mn-lt"/>
              </a:rPr>
              <a:t>Smart Data for Smart Cities</a:t>
            </a:r>
          </a:p>
          <a:p>
            <a:pPr marL="0" indent="0">
              <a:buNone/>
            </a:pPr>
            <a:endParaRPr lang="en-GB" sz="2200" dirty="0">
              <a:latin typeface="+mn-lt"/>
            </a:endParaRPr>
          </a:p>
          <a:p>
            <a:pPr marL="0" indent="0">
              <a:buNone/>
            </a:pPr>
            <a:endParaRPr lang="en-GB" sz="2200" dirty="0" smtClean="0">
              <a:latin typeface="+mn-lt"/>
            </a:endParaRP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8866" y="3482557"/>
            <a:ext cx="1239410" cy="1755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feld 8"/>
          <p:cNvSpPr txBox="1"/>
          <p:nvPr/>
        </p:nvSpPr>
        <p:spPr>
          <a:xfrm>
            <a:off x="685799" y="3598547"/>
            <a:ext cx="10624457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200" dirty="0" smtClean="0"/>
              <a:t>ELS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GB" sz="2200" dirty="0" smtClean="0"/>
          </a:p>
        </p:txBody>
      </p:sp>
    </p:spTree>
    <p:extLst>
      <p:ext uri="{BB962C8B-B14F-4D97-AF65-F5344CB8AC3E}">
        <p14:creationId xmlns:p14="http://schemas.microsoft.com/office/powerpoint/2010/main" val="2448544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96957" y="6208850"/>
            <a:ext cx="4114800" cy="365125"/>
          </a:xfrm>
        </p:spPr>
        <p:txBody>
          <a:bodyPr/>
          <a:lstStyle/>
          <a:p>
            <a:r>
              <a:rPr lang="en-GB" dirty="0" smtClean="0"/>
              <a:t>Copyright © 2018 EuroGeographics              www.eurogeographics.org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35583-3BE1-624A-8315-C9D40B2597B1}" type="slidenum">
              <a:rPr lang="en-GB" smtClean="0"/>
              <a:t>8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dirty="0" smtClean="0"/>
              <a:t>#</a:t>
            </a:r>
            <a:r>
              <a:rPr lang="en-GB" dirty="0" err="1" smtClean="0"/>
              <a:t>mapsforeurope</a:t>
            </a:r>
            <a:endParaRPr lang="en-GB" dirty="0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62AAC40D-B66E-1C4B-A652-0A0190381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1134201"/>
            <a:ext cx="10624457" cy="647079"/>
          </a:xfrm>
        </p:spPr>
        <p:txBody>
          <a:bodyPr>
            <a:normAutofit/>
          </a:bodyPr>
          <a:lstStyle/>
          <a:p>
            <a:r>
              <a:rPr lang="en-GB" sz="2800" dirty="0" smtClean="0"/>
              <a:t>Open ELS – EuroGeographics' Call for Cooperation</a:t>
            </a:r>
            <a:endParaRPr lang="en-GB" sz="2800" dirty="0"/>
          </a:p>
        </p:txBody>
      </p:sp>
      <p:sp>
        <p:nvSpPr>
          <p:cNvPr id="4" name="Textfeld 3"/>
          <p:cNvSpPr txBox="1"/>
          <p:nvPr/>
        </p:nvSpPr>
        <p:spPr>
          <a:xfrm>
            <a:off x="685799" y="2086589"/>
            <a:ext cx="10624457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200" dirty="0" smtClean="0"/>
              <a:t>letter from EG Director, 31 Oct. 2018 to its members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200" dirty="0" smtClean="0"/>
              <a:t>EuroGeographics is not an operational business, but it wants to facilitate access to its members' geospatial data and services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200" dirty="0" smtClean="0"/>
              <a:t>Open ELS project (to respond to user demand from institutions of the EC):</a:t>
            </a:r>
          </a:p>
          <a:p>
            <a:pPr marL="800100" lvl="1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200" dirty="0" smtClean="0"/>
              <a:t>priority themes: cadastral index map, Open ELS Regional Gazetteer Service, Open </a:t>
            </a:r>
            <a:r>
              <a:rPr lang="en-GB" sz="2200" dirty="0" err="1" smtClean="0"/>
              <a:t>EuroGlobalMap</a:t>
            </a:r>
            <a:r>
              <a:rPr lang="en-GB" sz="2200" dirty="0" smtClean="0"/>
              <a:t> (EGM) data as a service, and feature services of Addresses, Buildings, and Transport data</a:t>
            </a:r>
          </a:p>
          <a:p>
            <a:pPr marL="800100" lvl="1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200" dirty="0" smtClean="0"/>
              <a:t>first release with data from Czech Rep., Denmark, Finland, Norway, Spain, The Netherlands, Belgium</a:t>
            </a:r>
          </a:p>
          <a:p>
            <a:pPr marL="800100" lvl="1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200" dirty="0" smtClean="0"/>
              <a:t>content and coverage are key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987719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C9F977-081F-ED4A-B703-DF9EDC2510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</a:t>
            </a:r>
            <a:r>
              <a:rPr lang="de-DE"/>
              <a:t>© </a:t>
            </a:r>
            <a:r>
              <a:rPr lang="en-US"/>
              <a:t>2018 EuroGeographics              www.eurogeographics.org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F6221B-25C9-9246-860D-36DEDDDA58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635583-3BE1-624A-8315-C9D40B2597B1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80B16A3-1610-4A41-B91F-8A7417F67B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79526" y="2670164"/>
            <a:ext cx="5083122" cy="1239894"/>
          </a:xfrm>
        </p:spPr>
        <p:txBody>
          <a:bodyPr/>
          <a:lstStyle/>
          <a:p>
            <a:pPr algn="ctr"/>
            <a:r>
              <a:rPr lang="en-GB" dirty="0" smtClean="0"/>
              <a:t>Thank you for your attention!</a:t>
            </a:r>
            <a:endParaRPr lang="en-GB" dirty="0"/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BB0E12B-4A1C-6641-AABA-04C8A410257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#</a:t>
            </a:r>
            <a:r>
              <a:rPr lang="en-US" dirty="0" err="1"/>
              <a:t>mapsforeurope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127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G Colour Palette">
      <a:dk1>
        <a:srgbClr val="173866"/>
      </a:dk1>
      <a:lt1>
        <a:srgbClr val="F1EB3E"/>
      </a:lt1>
      <a:dk2>
        <a:srgbClr val="FEFFFE"/>
      </a:dk2>
      <a:lt2>
        <a:srgbClr val="EDE642"/>
      </a:lt2>
      <a:accent1>
        <a:srgbClr val="D3CE53"/>
      </a:accent1>
      <a:accent2>
        <a:srgbClr val="BBB65E"/>
      </a:accent2>
      <a:accent3>
        <a:srgbClr val="AAA664"/>
      </a:accent3>
      <a:accent4>
        <a:srgbClr val="7D8E8E"/>
      </a:accent4>
      <a:accent5>
        <a:srgbClr val="5B82A2"/>
      </a:accent5>
      <a:accent6>
        <a:srgbClr val="34699F"/>
      </a:accent6>
      <a:hlink>
        <a:srgbClr val="0059A7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880</Words>
  <Application>Microsoft Office PowerPoint</Application>
  <PresentationFormat>Breitbild</PresentationFormat>
  <Paragraphs>140</Paragraphs>
  <Slides>9</Slides>
  <Notes>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3" baseType="lpstr">
      <vt:lpstr>Arial</vt:lpstr>
      <vt:lpstr>Calibri</vt:lpstr>
      <vt:lpstr>Wingdings</vt:lpstr>
      <vt:lpstr>Office Theme</vt:lpstr>
      <vt:lpstr>Cadastre in Europe – Networks and Platforms</vt:lpstr>
      <vt:lpstr>Wrap-up of Conference</vt:lpstr>
      <vt:lpstr>Information</vt:lpstr>
      <vt:lpstr>Cadastre in Europe – Networks</vt:lpstr>
      <vt:lpstr>Cadastre in Europe – Networks</vt:lpstr>
      <vt:lpstr>EuroGeographics-CLRKEN</vt:lpstr>
      <vt:lpstr>Cadastre in Europe – Platforms</vt:lpstr>
      <vt:lpstr>Open ELS – EuroGeographics' Call for Cooperation</vt:lpstr>
      <vt:lpstr>PowerPoint-Präsentation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Beth Hamer</dc:creator>
  <cp:keywords/>
  <dc:description/>
  <cp:lastModifiedBy>Steudler Daniel swisstopo</cp:lastModifiedBy>
  <cp:revision>225</cp:revision>
  <cp:lastPrinted>2018-07-05T10:59:26Z</cp:lastPrinted>
  <dcterms:created xsi:type="dcterms:W3CDTF">2018-03-20T09:36:47Z</dcterms:created>
  <dcterms:modified xsi:type="dcterms:W3CDTF">2018-11-21T10:20:28Z</dcterms:modified>
  <cp:category/>
</cp:coreProperties>
</file>